
<file path=[Content_Types].xml><?xml version="1.0" encoding="utf-8"?>
<Types xmlns="http://schemas.openxmlformats.org/package/2006/content-types">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theme/theme2.xml" ContentType="application/vnd.openxmlformats-officedocument.theme+xml"/>
  <Override PartName="/ppt/slides/slide1.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viewProps.xml" ContentType="application/vnd.openxmlformats-officedocument.presentationml.viewProp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
  </p:notesMasterIdLst>
  <p:sldIdLst>
    <p:sldId id="257" r:id="rId2"/>
  </p:sldIdLst>
  <p:sldSz cx="6858000" cy="9144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80" d="100"/>
          <a:sy n="80" d="100"/>
        </p:scale>
        <p:origin x="-1434" y="504"/>
      </p:cViewPr>
      <p:guideLst>
        <p:guide orient="horz" pos="2880"/>
        <p:guide pos="216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909CAF7-05EE-4574-8C62-4BAFC123BDB8}" type="datetimeFigureOut">
              <a:rPr lang="en-US" smtClean="0"/>
              <a:pPr/>
              <a:t>7/11/2013</a:t>
            </a:fld>
            <a:endParaRPr lang="en-US"/>
          </a:p>
        </p:txBody>
      </p:sp>
      <p:sp>
        <p:nvSpPr>
          <p:cNvPr id="4" name="Slide Image Placeholder 3"/>
          <p:cNvSpPr>
            <a:spLocks noGrp="1" noRot="1" noChangeAspect="1"/>
          </p:cNvSpPr>
          <p:nvPr>
            <p:ph type="sldImg" idx="2"/>
          </p:nvPr>
        </p:nvSpPr>
        <p:spPr>
          <a:xfrm>
            <a:off x="2143125" y="685800"/>
            <a:ext cx="257175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035D617-0576-4053-8624-01C3AB6E77EA}"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035D617-0576-4053-8624-01C3AB6E77EA}" type="slidenum">
              <a:rPr lang="en-US" smtClean="0"/>
              <a:pPr/>
              <a:t>1</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514350" y="2840572"/>
            <a:ext cx="5829300" cy="1960033"/>
          </a:xfrm>
          <a:prstGeom prst="rect">
            <a:avLst/>
          </a:prstGeom>
        </p:spPr>
        <p:txBody>
          <a:bodyPr lIns="101882" tIns="50941" rIns="101882" bIns="50941"/>
          <a:lstStyle/>
          <a:p>
            <a:r>
              <a:rPr lang="en-US" smtClean="0"/>
              <a:t>Click to edit Master title style</a:t>
            </a:r>
            <a:endParaRPr lang="en-US"/>
          </a:p>
        </p:txBody>
      </p:sp>
      <p:sp>
        <p:nvSpPr>
          <p:cNvPr id="3" name="Subtitle 2"/>
          <p:cNvSpPr>
            <a:spLocks noGrp="1"/>
          </p:cNvSpPr>
          <p:nvPr>
            <p:ph type="subTitle" idx="1"/>
          </p:nvPr>
        </p:nvSpPr>
        <p:spPr>
          <a:xfrm>
            <a:off x="1028700" y="5181600"/>
            <a:ext cx="4800600" cy="2336800"/>
          </a:xfrm>
          <a:prstGeom prst="rect">
            <a:avLst/>
          </a:prstGeom>
        </p:spPr>
        <p:txBody>
          <a:bodyPr lIns="101882" tIns="50941" rIns="101882" bIns="50941"/>
          <a:lstStyle>
            <a:lvl1pPr marL="0" indent="0" algn="ctr">
              <a:buNone/>
              <a:defRPr>
                <a:solidFill>
                  <a:schemeClr val="tx1">
                    <a:tint val="75000"/>
                  </a:schemeClr>
                </a:solidFill>
              </a:defRPr>
            </a:lvl1pPr>
            <a:lvl2pPr marL="509412" indent="0" algn="ctr">
              <a:buNone/>
              <a:defRPr>
                <a:solidFill>
                  <a:schemeClr val="tx1">
                    <a:tint val="75000"/>
                  </a:schemeClr>
                </a:solidFill>
              </a:defRPr>
            </a:lvl2pPr>
            <a:lvl3pPr marL="1018824" indent="0" algn="ctr">
              <a:buNone/>
              <a:defRPr>
                <a:solidFill>
                  <a:schemeClr val="tx1">
                    <a:tint val="75000"/>
                  </a:schemeClr>
                </a:solidFill>
              </a:defRPr>
            </a:lvl3pPr>
            <a:lvl4pPr marL="1528237" indent="0" algn="ctr">
              <a:buNone/>
              <a:defRPr>
                <a:solidFill>
                  <a:schemeClr val="tx1">
                    <a:tint val="75000"/>
                  </a:schemeClr>
                </a:solidFill>
              </a:defRPr>
            </a:lvl4pPr>
            <a:lvl5pPr marL="2037649" indent="0" algn="ctr">
              <a:buNone/>
              <a:defRPr>
                <a:solidFill>
                  <a:schemeClr val="tx1">
                    <a:tint val="75000"/>
                  </a:schemeClr>
                </a:solidFill>
              </a:defRPr>
            </a:lvl5pPr>
            <a:lvl6pPr marL="2547061" indent="0" algn="ctr">
              <a:buNone/>
              <a:defRPr>
                <a:solidFill>
                  <a:schemeClr val="tx1">
                    <a:tint val="75000"/>
                  </a:schemeClr>
                </a:solidFill>
              </a:defRPr>
            </a:lvl6pPr>
            <a:lvl7pPr marL="3056473" indent="0" algn="ctr">
              <a:buNone/>
              <a:defRPr>
                <a:solidFill>
                  <a:schemeClr val="tx1">
                    <a:tint val="75000"/>
                  </a:schemeClr>
                </a:solidFill>
              </a:defRPr>
            </a:lvl7pPr>
            <a:lvl8pPr marL="3565886" indent="0" algn="ctr">
              <a:buNone/>
              <a:defRPr>
                <a:solidFill>
                  <a:schemeClr val="tx1">
                    <a:tint val="75000"/>
                  </a:schemeClr>
                </a:solidFill>
              </a:defRPr>
            </a:lvl8pPr>
            <a:lvl9pPr marL="4075298"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a:xfrm>
            <a:off x="343182" y="8475808"/>
            <a:ext cx="1599640" cy="486352"/>
          </a:xfrm>
          <a:prstGeom prst="rect">
            <a:avLst/>
          </a:prstGeom>
        </p:spPr>
        <p:txBody>
          <a:bodyPr lIns="101882" tIns="50941" rIns="101882" bIns="50941"/>
          <a:lstStyle>
            <a:lvl1pPr>
              <a:defRPr>
                <a:ea typeface="Arial" charset="0"/>
              </a:defRPr>
            </a:lvl1pPr>
          </a:lstStyle>
          <a:p>
            <a:pPr>
              <a:defRPr/>
            </a:pPr>
            <a:endParaRPr lang="en-US"/>
          </a:p>
        </p:txBody>
      </p:sp>
      <p:sp>
        <p:nvSpPr>
          <p:cNvPr id="5" name="Footer Placeholder 4"/>
          <p:cNvSpPr>
            <a:spLocks noGrp="1"/>
          </p:cNvSpPr>
          <p:nvPr>
            <p:ph type="ftr" sz="quarter" idx="11"/>
          </p:nvPr>
        </p:nvSpPr>
        <p:spPr>
          <a:xfrm>
            <a:off x="2343432" y="8475808"/>
            <a:ext cx="2171140" cy="486352"/>
          </a:xfrm>
          <a:prstGeom prst="rect">
            <a:avLst/>
          </a:prstGeom>
        </p:spPr>
        <p:txBody>
          <a:bodyPr lIns="101882" tIns="50941" rIns="101882" bIns="50941"/>
          <a:lstStyle>
            <a:lvl1pPr>
              <a:defRPr>
                <a:ea typeface="Arial" charset="0"/>
              </a:defRPr>
            </a:lvl1pPr>
          </a:lstStyle>
          <a:p>
            <a:pPr>
              <a:defRPr/>
            </a:pPr>
            <a:endParaRPr lang="en-US"/>
          </a:p>
        </p:txBody>
      </p:sp>
      <p:sp>
        <p:nvSpPr>
          <p:cNvPr id="6" name="Slide Number Placeholder 5"/>
          <p:cNvSpPr>
            <a:spLocks noGrp="1"/>
          </p:cNvSpPr>
          <p:nvPr>
            <p:ph type="sldNum" sz="quarter" idx="12"/>
          </p:nvPr>
        </p:nvSpPr>
        <p:spPr>
          <a:xfrm>
            <a:off x="4915182" y="8475808"/>
            <a:ext cx="1599640" cy="486352"/>
          </a:xfrm>
          <a:prstGeom prst="rect">
            <a:avLst/>
          </a:prstGeom>
        </p:spPr>
        <p:txBody>
          <a:bodyPr vert="horz" wrap="square" lIns="101882" tIns="50941" rIns="101882" bIns="50941" numCol="1" anchor="t" anchorCtr="0" compatLnSpc="1">
            <a:prstTxWarp prst="textNoShape">
              <a:avLst/>
            </a:prstTxWarp>
          </a:bodyPr>
          <a:lstStyle>
            <a:lvl1pPr>
              <a:defRPr/>
            </a:lvl1pPr>
          </a:lstStyle>
          <a:p>
            <a:pPr>
              <a:defRPr/>
            </a:pPr>
            <a:fld id="{F6ABDCA3-8D80-40A3-A82E-718FB687D209}"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8" name="TextBox 4"/>
          <p:cNvSpPr txBox="1">
            <a:spLocks noChangeArrowheads="1"/>
          </p:cNvSpPr>
          <p:nvPr userDrawn="1"/>
        </p:nvSpPr>
        <p:spPr bwMode="auto">
          <a:xfrm>
            <a:off x="414619" y="531090"/>
            <a:ext cx="184731" cy="369332"/>
          </a:xfrm>
          <a:prstGeom prst="rect">
            <a:avLst/>
          </a:prstGeom>
          <a:noFill/>
          <a:ln>
            <a:noFill/>
          </a:ln>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defTabSz="457200" eaLnBrk="0" fontAlgn="base" hangingPunct="0">
              <a:spcBef>
                <a:spcPct val="0"/>
              </a:spcBef>
              <a:spcAft>
                <a:spcPct val="0"/>
              </a:spcAft>
              <a:defRPr>
                <a:solidFill>
                  <a:schemeClr val="tx1"/>
                </a:solidFill>
                <a:latin typeface="Arial" charset="0"/>
                <a:cs typeface="Arial" charset="0"/>
              </a:defRPr>
            </a:lvl6pPr>
            <a:lvl7pPr marL="2971800" indent="-228600" defTabSz="457200" eaLnBrk="0" fontAlgn="base" hangingPunct="0">
              <a:spcBef>
                <a:spcPct val="0"/>
              </a:spcBef>
              <a:spcAft>
                <a:spcPct val="0"/>
              </a:spcAft>
              <a:defRPr>
                <a:solidFill>
                  <a:schemeClr val="tx1"/>
                </a:solidFill>
                <a:latin typeface="Arial" charset="0"/>
                <a:cs typeface="Arial" charset="0"/>
              </a:defRPr>
            </a:lvl7pPr>
            <a:lvl8pPr marL="3429000" indent="-228600" defTabSz="457200" eaLnBrk="0" fontAlgn="base" hangingPunct="0">
              <a:spcBef>
                <a:spcPct val="0"/>
              </a:spcBef>
              <a:spcAft>
                <a:spcPct val="0"/>
              </a:spcAft>
              <a:defRPr>
                <a:solidFill>
                  <a:schemeClr val="tx1"/>
                </a:solidFill>
                <a:latin typeface="Arial" charset="0"/>
                <a:cs typeface="Arial" charset="0"/>
              </a:defRPr>
            </a:lvl8pPr>
            <a:lvl9pPr marL="3886200" indent="-228600" defTabSz="457200" eaLnBrk="0" fontAlgn="base" hangingPunct="0">
              <a:spcBef>
                <a:spcPct val="0"/>
              </a:spcBef>
              <a:spcAft>
                <a:spcPct val="0"/>
              </a:spcAft>
              <a:defRPr>
                <a:solidFill>
                  <a:schemeClr val="tx1"/>
                </a:solidFill>
                <a:latin typeface="Arial" charset="0"/>
                <a:cs typeface="Arial" charset="0"/>
              </a:defRPr>
            </a:lvl9pPr>
          </a:lstStyle>
          <a:p>
            <a:pPr eaLnBrk="1" hangingPunct="1">
              <a:defRPr/>
            </a:pPr>
            <a:endParaRPr lang="en-US" dirty="0" smtClean="0">
              <a:latin typeface="Calibri" pitchFamily="34" charset="0"/>
            </a:endParaRPr>
          </a:p>
        </p:txBody>
      </p:sp>
      <p:sp>
        <p:nvSpPr>
          <p:cNvPr id="1029" name="TextBox 6"/>
          <p:cNvSpPr txBox="1">
            <a:spLocks noChangeArrowheads="1"/>
          </p:cNvSpPr>
          <p:nvPr userDrawn="1"/>
        </p:nvSpPr>
        <p:spPr bwMode="auto">
          <a:xfrm>
            <a:off x="0" y="304800"/>
            <a:ext cx="6858000" cy="276999"/>
          </a:xfrm>
          <a:prstGeom prst="rect">
            <a:avLst/>
          </a:prstGeom>
          <a:solidFill>
            <a:schemeClr val="tx1"/>
          </a:solidFill>
          <a:ln>
            <a:noFill/>
          </a:ln>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defTabSz="457200" eaLnBrk="0" fontAlgn="base" hangingPunct="0">
              <a:spcBef>
                <a:spcPct val="0"/>
              </a:spcBef>
              <a:spcAft>
                <a:spcPct val="0"/>
              </a:spcAft>
              <a:defRPr>
                <a:solidFill>
                  <a:schemeClr val="tx1"/>
                </a:solidFill>
                <a:latin typeface="Arial" charset="0"/>
                <a:cs typeface="Arial" charset="0"/>
              </a:defRPr>
            </a:lvl6pPr>
            <a:lvl7pPr marL="2971800" indent="-228600" defTabSz="457200" eaLnBrk="0" fontAlgn="base" hangingPunct="0">
              <a:spcBef>
                <a:spcPct val="0"/>
              </a:spcBef>
              <a:spcAft>
                <a:spcPct val="0"/>
              </a:spcAft>
              <a:defRPr>
                <a:solidFill>
                  <a:schemeClr val="tx1"/>
                </a:solidFill>
                <a:latin typeface="Arial" charset="0"/>
                <a:cs typeface="Arial" charset="0"/>
              </a:defRPr>
            </a:lvl7pPr>
            <a:lvl8pPr marL="3429000" indent="-228600" defTabSz="457200" eaLnBrk="0" fontAlgn="base" hangingPunct="0">
              <a:spcBef>
                <a:spcPct val="0"/>
              </a:spcBef>
              <a:spcAft>
                <a:spcPct val="0"/>
              </a:spcAft>
              <a:defRPr>
                <a:solidFill>
                  <a:schemeClr val="tx1"/>
                </a:solidFill>
                <a:latin typeface="Arial" charset="0"/>
                <a:cs typeface="Arial" charset="0"/>
              </a:defRPr>
            </a:lvl8pPr>
            <a:lvl9pPr marL="3886200" indent="-228600" defTabSz="457200" eaLnBrk="0" fontAlgn="base" hangingPunct="0">
              <a:spcBef>
                <a:spcPct val="0"/>
              </a:spcBef>
              <a:spcAft>
                <a:spcPct val="0"/>
              </a:spcAft>
              <a:defRPr>
                <a:solidFill>
                  <a:schemeClr val="tx1"/>
                </a:solidFill>
                <a:latin typeface="Arial" charset="0"/>
                <a:cs typeface="Arial" charset="0"/>
              </a:defRPr>
            </a:lvl9p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smtClean="0">
                <a:solidFill>
                  <a:schemeClr val="bg1"/>
                </a:solidFill>
                <a:latin typeface="Arial" pitchFamily="34" charset="0"/>
                <a:ea typeface="Arial Unicode MS" pitchFamily="34" charset="-128"/>
                <a:cs typeface="Arial" pitchFamily="34" charset="0"/>
              </a:rPr>
              <a:t>    Ames Research</a:t>
            </a:r>
            <a:r>
              <a:rPr lang="en-US" sz="1200" b="1" baseline="0" dirty="0" smtClean="0">
                <a:solidFill>
                  <a:schemeClr val="bg1"/>
                </a:solidFill>
                <a:latin typeface="Arial" pitchFamily="34" charset="0"/>
                <a:ea typeface="Arial Unicode MS" pitchFamily="34" charset="-128"/>
                <a:cs typeface="Arial" pitchFamily="34" charset="0"/>
              </a:rPr>
              <a:t> Center</a:t>
            </a:r>
            <a:r>
              <a:rPr lang="en-US" sz="1200" dirty="0" smtClean="0">
                <a:solidFill>
                  <a:schemeClr val="bg1"/>
                </a:solidFill>
                <a:latin typeface="Arial" pitchFamily="34" charset="0"/>
                <a:cs typeface="Arial" pitchFamily="34" charset="0"/>
              </a:rPr>
              <a:t>                                                                                   SPRING 2012</a:t>
            </a: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Lst>
  <p:hf hdr="0" ftr="0" dt="0"/>
  <p:txStyles>
    <p:titleStyle>
      <a:lvl1pPr algn="ctr" defTabSz="457200" rtl="0" eaLnBrk="0" fontAlgn="base" hangingPunct="0">
        <a:spcBef>
          <a:spcPct val="0"/>
        </a:spcBef>
        <a:spcAft>
          <a:spcPct val="0"/>
        </a:spcAft>
        <a:defRPr sz="4400" kern="1200">
          <a:solidFill>
            <a:schemeClr val="tx1"/>
          </a:solidFill>
          <a:latin typeface="+mj-lt"/>
          <a:ea typeface="ヒラギノ角ゴ Pro W3" charset="-128"/>
          <a:cs typeface="ヒラギノ角ゴ Pro W3" charset="-128"/>
        </a:defRPr>
      </a:lvl1pPr>
      <a:lvl2pPr algn="ctr" defTabSz="457200" rtl="0" eaLnBrk="0" fontAlgn="base" hangingPunct="0">
        <a:spcBef>
          <a:spcPct val="0"/>
        </a:spcBef>
        <a:spcAft>
          <a:spcPct val="0"/>
        </a:spcAft>
        <a:defRPr sz="4400">
          <a:solidFill>
            <a:schemeClr val="tx1"/>
          </a:solidFill>
          <a:latin typeface="Calibri" pitchFamily="34" charset="0"/>
          <a:ea typeface="ヒラギノ角ゴ Pro W3" charset="-128"/>
          <a:cs typeface="ヒラギノ角ゴ Pro W3" charset="-128"/>
        </a:defRPr>
      </a:lvl2pPr>
      <a:lvl3pPr algn="ctr" defTabSz="457200" rtl="0" eaLnBrk="0" fontAlgn="base" hangingPunct="0">
        <a:spcBef>
          <a:spcPct val="0"/>
        </a:spcBef>
        <a:spcAft>
          <a:spcPct val="0"/>
        </a:spcAft>
        <a:defRPr sz="4400">
          <a:solidFill>
            <a:schemeClr val="tx1"/>
          </a:solidFill>
          <a:latin typeface="Calibri" pitchFamily="34" charset="0"/>
          <a:ea typeface="ヒラギノ角ゴ Pro W3" charset="-128"/>
          <a:cs typeface="ヒラギノ角ゴ Pro W3" charset="-128"/>
        </a:defRPr>
      </a:lvl3pPr>
      <a:lvl4pPr algn="ctr" defTabSz="457200" rtl="0" eaLnBrk="0" fontAlgn="base" hangingPunct="0">
        <a:spcBef>
          <a:spcPct val="0"/>
        </a:spcBef>
        <a:spcAft>
          <a:spcPct val="0"/>
        </a:spcAft>
        <a:defRPr sz="4400">
          <a:solidFill>
            <a:schemeClr val="tx1"/>
          </a:solidFill>
          <a:latin typeface="Calibri" pitchFamily="34" charset="0"/>
          <a:ea typeface="ヒラギノ角ゴ Pro W3" charset="-128"/>
          <a:cs typeface="ヒラギノ角ゴ Pro W3" charset="-128"/>
        </a:defRPr>
      </a:lvl4pPr>
      <a:lvl5pPr algn="ctr" defTabSz="457200" rtl="0" eaLnBrk="0" fontAlgn="base" hangingPunct="0">
        <a:spcBef>
          <a:spcPct val="0"/>
        </a:spcBef>
        <a:spcAft>
          <a:spcPct val="0"/>
        </a:spcAft>
        <a:defRPr sz="4400">
          <a:solidFill>
            <a:schemeClr val="tx1"/>
          </a:solidFill>
          <a:latin typeface="Calibri" pitchFamily="34" charset="0"/>
          <a:ea typeface="ヒラギノ角ゴ Pro W3" charset="-128"/>
          <a:cs typeface="ヒラギノ角ゴ Pro W3" charset="-128"/>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p:titleStyle>
    <p:bodyStyle>
      <a:lvl1pPr marL="342900" indent="-342900" algn="l" defTabSz="457200" rtl="0" eaLnBrk="0" fontAlgn="base" hangingPunct="0">
        <a:spcBef>
          <a:spcPct val="20000"/>
        </a:spcBef>
        <a:spcAft>
          <a:spcPct val="0"/>
        </a:spcAft>
        <a:buFont typeface="Arial" charset="0"/>
        <a:buChar char="•"/>
        <a:defRPr sz="3200" kern="1200">
          <a:solidFill>
            <a:schemeClr val="tx1"/>
          </a:solidFill>
          <a:latin typeface="+mn-lt"/>
          <a:ea typeface="ヒラギノ角ゴ Pro W3" charset="-128"/>
          <a:cs typeface="ヒラギノ角ゴ Pro W3" charset="-128"/>
        </a:defRPr>
      </a:lvl1pPr>
      <a:lvl2pPr marL="742950" indent="-285750" algn="l" defTabSz="457200" rtl="0" eaLnBrk="0" fontAlgn="base" hangingPunct="0">
        <a:spcBef>
          <a:spcPct val="20000"/>
        </a:spcBef>
        <a:spcAft>
          <a:spcPct val="0"/>
        </a:spcAft>
        <a:buFont typeface="Arial" charset="0"/>
        <a:buChar char="–"/>
        <a:defRPr sz="2800" kern="1200">
          <a:solidFill>
            <a:schemeClr val="tx1"/>
          </a:solidFill>
          <a:latin typeface="+mn-lt"/>
          <a:ea typeface="ヒラギノ角ゴ Pro W3" charset="-128"/>
          <a:cs typeface="+mn-cs"/>
        </a:defRPr>
      </a:lvl2pPr>
      <a:lvl3pPr marL="1143000" indent="-228600" algn="l" defTabSz="457200" rtl="0" eaLnBrk="0" fontAlgn="base" hangingPunct="0">
        <a:spcBef>
          <a:spcPct val="20000"/>
        </a:spcBef>
        <a:spcAft>
          <a:spcPct val="0"/>
        </a:spcAft>
        <a:buFont typeface="Arial" charset="0"/>
        <a:buChar char="•"/>
        <a:defRPr sz="2400" kern="1200">
          <a:solidFill>
            <a:schemeClr val="tx1"/>
          </a:solidFill>
          <a:latin typeface="+mn-lt"/>
          <a:ea typeface="ヒラギノ角ゴ Pro W3" charset="-128"/>
          <a:cs typeface="+mn-cs"/>
        </a:defRPr>
      </a:lvl3pPr>
      <a:lvl4pPr marL="16002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ヒラギノ角ゴ Pro W3" charset="-128"/>
          <a:cs typeface="+mn-cs"/>
        </a:defRPr>
      </a:lvl4pPr>
      <a:lvl5pPr marL="20574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ヒラギノ角ゴ Pro W3"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17"/>
          <p:cNvSpPr txBox="1">
            <a:spLocks noChangeArrowheads="1"/>
          </p:cNvSpPr>
          <p:nvPr/>
        </p:nvSpPr>
        <p:spPr bwMode="auto">
          <a:xfrm>
            <a:off x="381000" y="3962400"/>
            <a:ext cx="5638800" cy="3231654"/>
          </a:xfrm>
          <a:prstGeom prst="rect">
            <a:avLst/>
          </a:prstGeom>
          <a:noFill/>
          <a:ln w="9525">
            <a:noFill/>
            <a:miter lim="800000"/>
            <a:headEnd/>
            <a:tailEnd/>
          </a:ln>
        </p:spPr>
        <p:txBody>
          <a:bodyPr wrap="square">
            <a:spAutoFit/>
          </a:bodyPr>
          <a:lstStyle/>
          <a:p>
            <a:pPr algn="ctr">
              <a:lnSpc>
                <a:spcPct val="100000"/>
              </a:lnSpc>
              <a:tabLst>
                <a:tab pos="723900" algn="l"/>
                <a:tab pos="1447800" algn="l"/>
                <a:tab pos="2171700" algn="l"/>
                <a:tab pos="2895600" algn="l"/>
                <a:tab pos="3619500" algn="l"/>
                <a:tab pos="4343400" algn="l"/>
                <a:tab pos="5067300" algn="l"/>
                <a:tab pos="5791200" algn="l"/>
              </a:tabLst>
            </a:pPr>
            <a:r>
              <a:rPr lang="en-US" b="1" dirty="0" smtClean="0">
                <a:latin typeface="Times New Roman" pitchFamily="18" charset="0"/>
                <a:cs typeface="Times New Roman" pitchFamily="18" charset="0"/>
              </a:rPr>
              <a:t>Visualization and Analysis of High-Dimensional Data in Systems with Complex Behaviors</a:t>
            </a:r>
          </a:p>
          <a:p>
            <a:endParaRPr lang="en-US" sz="1200" dirty="0" smtClean="0"/>
          </a:p>
          <a:p>
            <a:pPr>
              <a:lnSpc>
                <a:spcPct val="100000"/>
              </a:lnSpc>
              <a:tabLst>
                <a:tab pos="723900" algn="l"/>
                <a:tab pos="1447800" algn="l"/>
                <a:tab pos="2171700" algn="l"/>
                <a:tab pos="2895600" algn="l"/>
                <a:tab pos="3619500" algn="l"/>
                <a:tab pos="4343400" algn="l"/>
                <a:tab pos="5067300" algn="l"/>
              </a:tabLst>
            </a:pPr>
            <a:r>
              <a:rPr lang="en-US" sz="1200" dirty="0" smtClean="0">
                <a:solidFill>
                  <a:srgbClr val="000000"/>
                </a:solidFill>
                <a:latin typeface="Times New Roman" pitchFamily="18" charset="0"/>
                <a:cs typeface="Times New Roman" pitchFamily="18" charset="0"/>
              </a:rPr>
              <a:t>In complex, multivariate systems, such as in air traffic modeling, data analysis can be a very difficult task without graphical visualization of the data in an easily understandable format. The purpose of this project was to develop a method to more efficiently visualize data from a system with a high number of variables. We have based our preliminary designs on parallel coordinate plots, which can be used to compare many data points, but not in any particularly significant arrangement. Another problem is the fact that the system itself can behave in different ways, which renders trend analysis very difficult. To try to solve these problems, we will be attempting to utilize color- and size-coding options, probabilistic clustering algorithms, machine learning techniques, and support for time-based data. We will be running trials to determine the most effective implementation.</a:t>
            </a:r>
          </a:p>
          <a:p>
            <a:endParaRPr lang="en-US" sz="1200" dirty="0"/>
          </a:p>
          <a:p>
            <a:pPr algn="just"/>
            <a:endParaRPr lang="en-US" sz="1200" dirty="0"/>
          </a:p>
        </p:txBody>
      </p:sp>
      <p:sp>
        <p:nvSpPr>
          <p:cNvPr id="10" name="Slide Number Placeholder 10"/>
          <p:cNvSpPr txBox="1">
            <a:spLocks/>
          </p:cNvSpPr>
          <p:nvPr/>
        </p:nvSpPr>
        <p:spPr bwMode="auto">
          <a:xfrm>
            <a:off x="5570538" y="9348788"/>
            <a:ext cx="1812925" cy="534987"/>
          </a:xfrm>
          <a:prstGeom prst="rect">
            <a:avLst/>
          </a:prstGeom>
          <a:noFill/>
          <a:ln w="9525">
            <a:noFill/>
            <a:miter lim="800000"/>
            <a:headEnd/>
            <a:tailEnd/>
          </a:ln>
        </p:spPr>
        <p:txBody>
          <a:bodyPr lIns="101882" tIns="50941" rIns="101882" bIns="50941"/>
          <a:lstStyle/>
          <a:p>
            <a:fld id="{C06DA864-B599-4083-A260-E43B184BBFEA}" type="slidenum">
              <a:rPr lang="en-US"/>
              <a:pPr/>
              <a:t>1</a:t>
            </a:fld>
            <a:endParaRPr lang="en-US"/>
          </a:p>
        </p:txBody>
      </p:sp>
      <p:graphicFrame>
        <p:nvGraphicFramePr>
          <p:cNvPr id="11" name="Table 10"/>
          <p:cNvGraphicFramePr>
            <a:graphicFrameLocks noGrp="1"/>
          </p:cNvGraphicFramePr>
          <p:nvPr>
            <p:extLst>
              <p:ext uri="{D42A27DB-BD31-4B8C-83A1-F6EECF244321}">
                <p14:modId xmlns:p14="http://schemas.microsoft.com/office/powerpoint/2010/main" xmlns="" val="3423658559"/>
              </p:ext>
            </p:extLst>
          </p:nvPr>
        </p:nvGraphicFramePr>
        <p:xfrm>
          <a:off x="381000" y="1601421"/>
          <a:ext cx="1866900" cy="1864309"/>
        </p:xfrm>
        <a:graphic>
          <a:graphicData uri="http://schemas.openxmlformats.org/drawingml/2006/table">
            <a:tbl>
              <a:tblPr firstRow="1" bandRow="1">
                <a:tableStyleId>{5C22544A-7EE6-4342-B048-85BDC9FD1C3A}</a:tableStyleId>
              </a:tblPr>
              <a:tblGrid>
                <a:gridCol w="1866900"/>
              </a:tblGrid>
              <a:tr h="1864309">
                <a:tc>
                  <a:txBody>
                    <a:bodyPr/>
                    <a:lstStyle/>
                    <a:p>
                      <a:r>
                        <a:rPr lang="en-US" dirty="0" smtClean="0"/>
                        <a:t>Your Photo Here</a:t>
                      </a:r>
                      <a:endParaRPr lang="en-US" dirty="0"/>
                    </a:p>
                  </a:txBody>
                  <a:tcPr/>
                </a:tc>
              </a:tr>
            </a:tbl>
          </a:graphicData>
        </a:graphic>
      </p:graphicFrame>
      <p:sp>
        <p:nvSpPr>
          <p:cNvPr id="12" name="TextBox 6"/>
          <p:cNvSpPr txBox="1">
            <a:spLocks noChangeArrowheads="1"/>
          </p:cNvSpPr>
          <p:nvPr/>
        </p:nvSpPr>
        <p:spPr bwMode="auto">
          <a:xfrm>
            <a:off x="0" y="304800"/>
            <a:ext cx="6858000" cy="276999"/>
          </a:xfrm>
          <a:prstGeom prst="rect">
            <a:avLst/>
          </a:prstGeom>
          <a:solidFill>
            <a:schemeClr val="tx1"/>
          </a:solidFill>
          <a:ln>
            <a:noFill/>
          </a:ln>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defTabSz="457200" eaLnBrk="0" fontAlgn="base" hangingPunct="0">
              <a:spcBef>
                <a:spcPct val="0"/>
              </a:spcBef>
              <a:spcAft>
                <a:spcPct val="0"/>
              </a:spcAft>
              <a:defRPr>
                <a:solidFill>
                  <a:schemeClr val="tx1"/>
                </a:solidFill>
                <a:latin typeface="Arial" charset="0"/>
                <a:cs typeface="Arial" charset="0"/>
              </a:defRPr>
            </a:lvl6pPr>
            <a:lvl7pPr marL="2971800" indent="-228600" defTabSz="457200" eaLnBrk="0" fontAlgn="base" hangingPunct="0">
              <a:spcBef>
                <a:spcPct val="0"/>
              </a:spcBef>
              <a:spcAft>
                <a:spcPct val="0"/>
              </a:spcAft>
              <a:defRPr>
                <a:solidFill>
                  <a:schemeClr val="tx1"/>
                </a:solidFill>
                <a:latin typeface="Arial" charset="0"/>
                <a:cs typeface="Arial" charset="0"/>
              </a:defRPr>
            </a:lvl7pPr>
            <a:lvl8pPr marL="3429000" indent="-228600" defTabSz="457200" eaLnBrk="0" fontAlgn="base" hangingPunct="0">
              <a:spcBef>
                <a:spcPct val="0"/>
              </a:spcBef>
              <a:spcAft>
                <a:spcPct val="0"/>
              </a:spcAft>
              <a:defRPr>
                <a:solidFill>
                  <a:schemeClr val="tx1"/>
                </a:solidFill>
                <a:latin typeface="Arial" charset="0"/>
                <a:cs typeface="Arial" charset="0"/>
              </a:defRPr>
            </a:lvl8pPr>
            <a:lvl9pPr marL="3886200" indent="-228600" defTabSz="457200" eaLnBrk="0" fontAlgn="base" hangingPunct="0">
              <a:spcBef>
                <a:spcPct val="0"/>
              </a:spcBef>
              <a:spcAft>
                <a:spcPct val="0"/>
              </a:spcAft>
              <a:defRPr>
                <a:solidFill>
                  <a:schemeClr val="tx1"/>
                </a:solidFill>
                <a:latin typeface="Arial" charset="0"/>
                <a:cs typeface="Arial" charset="0"/>
              </a:defRPr>
            </a:lvl9p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smtClean="0">
                <a:solidFill>
                  <a:schemeClr val="bg1"/>
                </a:solidFill>
                <a:latin typeface="Arial" pitchFamily="34" charset="0"/>
                <a:ea typeface="Arial Unicode MS" pitchFamily="34" charset="-128"/>
                <a:cs typeface="Arial" pitchFamily="34" charset="0"/>
              </a:rPr>
              <a:t>    Ames Research</a:t>
            </a:r>
            <a:r>
              <a:rPr lang="en-US" sz="1200" b="1" baseline="0" dirty="0" smtClean="0">
                <a:solidFill>
                  <a:schemeClr val="bg1"/>
                </a:solidFill>
                <a:latin typeface="Arial" pitchFamily="34" charset="0"/>
                <a:ea typeface="Arial Unicode MS" pitchFamily="34" charset="-128"/>
                <a:cs typeface="Arial" pitchFamily="34" charset="0"/>
              </a:rPr>
              <a:t> Center</a:t>
            </a:r>
            <a:r>
              <a:rPr lang="en-US" sz="1200" dirty="0" smtClean="0">
                <a:solidFill>
                  <a:schemeClr val="bg1"/>
                </a:solidFill>
                <a:latin typeface="Arial" pitchFamily="34" charset="0"/>
                <a:cs typeface="Arial" pitchFamily="34" charset="0"/>
              </a:rPr>
              <a:t>                                                                                   SUMMER</a:t>
            </a:r>
            <a:r>
              <a:rPr lang="en-US" sz="1200" baseline="0" dirty="0" smtClean="0">
                <a:solidFill>
                  <a:schemeClr val="bg1"/>
                </a:solidFill>
                <a:latin typeface="Arial" pitchFamily="34" charset="0"/>
                <a:cs typeface="Arial" pitchFamily="34" charset="0"/>
              </a:rPr>
              <a:t> 2013</a:t>
            </a:r>
            <a:endParaRPr lang="en-US" sz="1200" dirty="0" smtClean="0">
              <a:solidFill>
                <a:schemeClr val="bg1"/>
              </a:solidFill>
              <a:latin typeface="Arial" pitchFamily="34" charset="0"/>
              <a:cs typeface="Arial" pitchFamily="34" charset="0"/>
            </a:endParaRPr>
          </a:p>
        </p:txBody>
      </p:sp>
      <p:sp>
        <p:nvSpPr>
          <p:cNvPr id="15" name="TextBox 14"/>
          <p:cNvSpPr txBox="1"/>
          <p:nvPr/>
        </p:nvSpPr>
        <p:spPr>
          <a:xfrm>
            <a:off x="2590800" y="1524000"/>
            <a:ext cx="3352800" cy="2769989"/>
          </a:xfrm>
          <a:prstGeom prst="rect">
            <a:avLst/>
          </a:prstGeom>
          <a:noFill/>
        </p:spPr>
        <p:txBody>
          <a:bodyPr wrap="square" rtlCol="0">
            <a:spAutoFit/>
          </a:bodyPr>
          <a:lstStyle/>
          <a:p>
            <a:r>
              <a:rPr lang="en-US" b="1" dirty="0" smtClean="0">
                <a:cs typeface="Arial" pitchFamily="34" charset="0"/>
              </a:rPr>
              <a:t>Nathan </a:t>
            </a:r>
            <a:r>
              <a:rPr lang="en-US" b="1" dirty="0" smtClean="0">
                <a:cs typeface="Arial" pitchFamily="34" charset="0"/>
              </a:rPr>
              <a:t>Aguirre </a:t>
            </a:r>
          </a:p>
          <a:p>
            <a:r>
              <a:rPr lang="en-US" sz="1200" i="1" dirty="0" smtClean="0">
                <a:cs typeface="Arial" pitchFamily="34" charset="0"/>
              </a:rPr>
              <a:t>New </a:t>
            </a:r>
            <a:r>
              <a:rPr lang="en-US" sz="1200" i="1" dirty="0" smtClean="0">
                <a:cs typeface="Arial" pitchFamily="34" charset="0"/>
              </a:rPr>
              <a:t>Mexico Tech </a:t>
            </a:r>
          </a:p>
          <a:p>
            <a:pPr>
              <a:buFont typeface="Times New Roman" pitchFamily="16" charset="0"/>
              <a:buNone/>
              <a:defRPr/>
            </a:pPr>
            <a:r>
              <a:rPr lang="en-US" sz="1200" dirty="0" smtClean="0">
                <a:ea typeface="Microsoft YaHei" charset="-122"/>
              </a:rPr>
              <a:t>Motivating Undergraduates in Science </a:t>
            </a:r>
          </a:p>
          <a:p>
            <a:pPr>
              <a:buFont typeface="Times New Roman" pitchFamily="16" charset="0"/>
              <a:buNone/>
              <a:defRPr/>
            </a:pPr>
            <a:r>
              <a:rPr lang="en-US" sz="1200" dirty="0" smtClean="0">
                <a:ea typeface="Microsoft YaHei" charset="-122"/>
              </a:rPr>
              <a:t>and Technology </a:t>
            </a:r>
          </a:p>
          <a:p>
            <a:r>
              <a:rPr lang="en-US" sz="1200" dirty="0" smtClean="0"/>
              <a:t>Undergraduate  Level</a:t>
            </a:r>
          </a:p>
          <a:p>
            <a:endParaRPr lang="en-US" sz="1200" dirty="0" smtClean="0"/>
          </a:p>
          <a:p>
            <a:pPr>
              <a:tabLst>
                <a:tab pos="723900" algn="l"/>
                <a:tab pos="1447800" algn="l"/>
                <a:tab pos="2171700" algn="l"/>
              </a:tabLst>
            </a:pPr>
            <a:r>
              <a:rPr lang="en-US" sz="1200" b="1" dirty="0" smtClean="0"/>
              <a:t>Mentor: Dr. Misty Davies</a:t>
            </a:r>
            <a:br>
              <a:rPr lang="en-US" sz="1200" b="1" dirty="0" smtClean="0"/>
            </a:br>
            <a:r>
              <a:rPr lang="en-US" sz="1200" b="1" dirty="0" smtClean="0"/>
              <a:t>Code: TI</a:t>
            </a:r>
            <a:br>
              <a:rPr lang="en-US" sz="1200" b="1" dirty="0" smtClean="0"/>
            </a:br>
            <a:r>
              <a:rPr lang="en-US" sz="1200" b="1" dirty="0" smtClean="0"/>
              <a:t>Branch Title: Robust Software Engineering</a:t>
            </a:r>
          </a:p>
          <a:p>
            <a:endParaRPr lang="en-US" sz="1400" dirty="0" smtClean="0"/>
          </a:p>
          <a:p>
            <a:endParaRPr lang="en-US" sz="1400" dirty="0" smtClean="0"/>
          </a:p>
          <a:p>
            <a:endParaRPr lang="en-US" sz="1400" i="1" dirty="0" smtClean="0">
              <a:solidFill>
                <a:schemeClr val="tx2">
                  <a:lumMod val="75000"/>
                </a:schemeClr>
              </a:solidFill>
              <a:latin typeface="Arial"/>
              <a:ea typeface="Arial" charset="0"/>
            </a:endParaRPr>
          </a:p>
          <a:p>
            <a:endParaRPr lang="en-US"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79</TotalTime>
  <Words>194</Words>
  <Application>Microsoft Office PowerPoint</Application>
  <PresentationFormat>On-screen Show (4:3)</PresentationFormat>
  <Paragraphs>16</Paragraphs>
  <Slides>1</Slides>
  <Notes>1</Notes>
  <HiddenSlides>0</HiddenSlides>
  <MMClips>0</MMClips>
  <ScaleCrop>false</ScaleCrop>
  <HeadingPairs>
    <vt:vector size="4" baseType="variant">
      <vt:variant>
        <vt:lpstr>Theme</vt:lpstr>
      </vt:variant>
      <vt:variant>
        <vt:i4>1</vt:i4>
      </vt:variant>
      <vt:variant>
        <vt:lpstr>Slide Titles</vt:lpstr>
      </vt:variant>
      <vt:variant>
        <vt:i4>1</vt:i4>
      </vt:variant>
    </vt:vector>
  </HeadingPairs>
  <TitlesOfParts>
    <vt:vector size="2" baseType="lpstr">
      <vt:lpstr>1_Office Theme</vt:lpstr>
      <vt:lpstr>Slide 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Likins, Daniel Thomas. (ARC-VE)[Universities Space Research Association (USRA)]</dc:creator>
  <cp:lastModifiedBy>Sami</cp:lastModifiedBy>
  <cp:revision>16</cp:revision>
  <dcterms:created xsi:type="dcterms:W3CDTF">2006-08-16T00:00:00Z</dcterms:created>
  <dcterms:modified xsi:type="dcterms:W3CDTF">2013-07-11T15:08:51Z</dcterms:modified>
</cp:coreProperties>
</file>